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EL İSTATİSTİK - GİRİŞ" id="{A5FCCD74-8E1A-4EEE-8B34-D9B31B86275B}">
          <p14:sldIdLst>
            <p14:sldId id="256"/>
            <p14:sldId id="257"/>
          </p14:sldIdLst>
        </p14:section>
        <p14:section name="örneklem" id="{EE39B2F5-6763-426B-86AE-D38A092D1CF9}">
          <p14:sldIdLst>
            <p14:sldId id="258"/>
            <p14:sldId id="259"/>
            <p14:sldId id="260"/>
            <p14:sldId id="261"/>
            <p14:sldId id="262"/>
            <p14:sldId id="263"/>
          </p14:sldIdLst>
        </p14:section>
        <p14:section name="örneklem uygulaması" id="{699249E6-C2B2-43B5-A126-D07454AD648D}">
          <p14:sldIdLst>
            <p14:sldId id="264"/>
            <p14:sldId id="265"/>
            <p14:sldId id="266"/>
            <p14:sldId id="267"/>
          </p14:sldIdLst>
        </p14:section>
        <p14:section name="betimsel istatistikler" id="{9969ED7C-8FA0-4D64-8E78-91F13352295B}">
          <p14:sldIdLst>
            <p14:sldId id="268"/>
            <p14:sldId id="269"/>
            <p14:sldId id="270"/>
          </p14:sldIdLst>
        </p14:section>
        <p14:section name="uygulama betimsel istatistikler" id="{674D9F69-A102-45A1-A02E-1136BCCD2E88}">
          <p14:sldIdLst>
            <p14:sldId id="271"/>
            <p14:sldId id="272"/>
            <p14:sldId id="273"/>
            <p14:sldId id="274"/>
          </p14:sldIdLst>
        </p14:section>
        <p14:section name="güven aralıkları" id="{26B9517A-38DE-477F-831E-18660BFA3FB3}">
          <p14:sldIdLst>
            <p14:sldId id="275"/>
            <p14:sldId id="276"/>
            <p14:sldId id="277"/>
          </p14:sldIdLst>
        </p14:section>
        <p14:section name="iş uygulaması : fiyat stratejisi" id="{B62697BF-35A4-4238-94CC-352472F5258E}">
          <p14:sldIdLst>
            <p14:sldId id="278"/>
            <p14:sldId id="279"/>
            <p14:sldId id="280"/>
          </p14:sldIdLst>
        </p14:section>
        <p14:section name="OLASILIĞA GİRİŞ" id="{99838341-C1DD-4CEE-9498-0CC8D3BC8D31}">
          <p14:sldIdLst>
            <p14:sldId id="281"/>
            <p14:sldId id="282"/>
            <p14:sldId id="283"/>
            <p14:sldId id="284"/>
            <p14:sldId id="285"/>
          </p14:sldIdLst>
        </p14:section>
        <p14:section name="bernoulli dağılımı" id="{A2F3941B-72CF-4CB7-99BD-D35ABF556481}">
          <p14:sldIdLst>
            <p14:sldId id="286"/>
            <p14:sldId id="287"/>
            <p14:sldId id="288"/>
            <p14:sldId id="289"/>
          </p14:sldIdLst>
        </p14:section>
        <p14:section name="- bernoulli dağılımı uygulama" id="{FEB5CE15-AAC8-4992-84FF-EA8E1C5AB862}">
          <p14:sldIdLst>
            <p14:sldId id="290"/>
            <p14:sldId id="291"/>
          </p14:sldIdLst>
        </p14:section>
        <p14:section name="büyük sayılar yasası" id="{146D662D-57E5-48A9-9DE7-83EC24508930}">
          <p14:sldIdLst>
            <p14:sldId id="292"/>
            <p14:sldId id="293"/>
          </p14:sldIdLst>
        </p14:section>
        <p14:section name="binom dağılımı" id="{64E999F5-6F13-4D5C-8CC8-36B8C7C781BC}">
          <p14:sldIdLst>
            <p14:sldId id="294"/>
            <p14:sldId id="295"/>
            <p14:sldId id="296"/>
            <p14:sldId id="297"/>
            <p14:sldId id="298"/>
          </p14:sldIdLst>
        </p14:section>
        <p14:section name="iş ugulaması binom dağılım ile" id="{A0616C7E-DC3F-4576-8CF3-06EABDC2B01F}">
          <p14:sldIdLst>
            <p14:sldId id="299"/>
            <p14:sldId id="300"/>
            <p14:sldId id="301"/>
          </p14:sldIdLst>
        </p14:section>
        <p14:section name="poisson dağılımı" id="{F841FA80-211D-4C47-962D-7BD9BC5C6B6E}">
          <p14:sldIdLst>
            <p14:sldId id="302"/>
            <p14:sldId id="303"/>
            <p14:sldId id="304"/>
            <p14:sldId id="305"/>
            <p14:sldId id="306"/>
            <p14:sldId id="307"/>
            <p14:sldId id="308"/>
            <p14:sldId id="309"/>
            <p14:sldId id="310"/>
            <p14:sldId id="311"/>
          </p14:sldIdLst>
        </p14:section>
        <p14:section name="iş ugyulaması" id="{842A8AD8-8E1D-4EC4-8E44-98390B1CD48E}">
          <p14:sldIdLst>
            <p14:sldId id="312"/>
            <p14:sldId id="313"/>
            <p14:sldId id="314"/>
          </p14:sldIdLst>
        </p14:section>
        <p14:section name="normal dağılım" id="{57F3A784-2A67-4313-B7CD-D6020E4D24F0}">
          <p14:sldIdLst>
            <p14:sldId id="315"/>
          </p14:sldIdLst>
        </p14:section>
        <p14:section name="iş uygulaması - satış olasılıklarının hesaplanması" id="{1F6733E2-77EA-4578-A912-0216F8986F12}">
          <p14:sldIdLst>
            <p14:sldId id="316"/>
            <p14:sldId id="317"/>
            <p14:sldId id="318"/>
            <p14:sldId id="319"/>
            <p14:sldId id="320"/>
            <p14:sldId id="321"/>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3.10.2020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3.10.2020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246D52B-E44E-4346-A878-5D39649DD0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3209C6-9616-4439-86AB-1F4AC53FBAB7}"/>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E66F8E7-ABA3-4007-9F4E-BE80EE200ACF}"/>
              </a:ext>
            </a:extLst>
          </p:cNvPr>
          <p:cNvSpPr txBox="1"/>
          <p:nvPr/>
        </p:nvSpPr>
        <p:spPr>
          <a:xfrm flipH="1">
            <a:off x="5278900" y="1899139"/>
            <a:ext cx="6154618" cy="1754326"/>
          </a:xfrm>
          <a:prstGeom prst="rect">
            <a:avLst/>
          </a:prstGeom>
          <a:noFill/>
        </p:spPr>
        <p:txBody>
          <a:bodyPr wrap="square" rtlCol="0">
            <a:spAutoFit/>
          </a:bodyPr>
          <a:lstStyle/>
          <a:p>
            <a:r>
              <a:rPr lang="tr-TR" dirty="0"/>
              <a:t>Örneklem çekmeden önce :</a:t>
            </a:r>
          </a:p>
          <a:p>
            <a:r>
              <a:rPr lang="tr-TR" b="1" dirty="0" err="1"/>
              <a:t>seed</a:t>
            </a:r>
            <a:r>
              <a:rPr lang="tr-TR" b="1" dirty="0"/>
              <a:t>() ayarı yapılmalıdır. </a:t>
            </a:r>
            <a:r>
              <a:rPr lang="tr-TR" dirty="0"/>
              <a:t>Yapılacak olan işlemlerin ( örneğin burada örneklem oluşturma ) her tekrar edildiğinde aynı sonuçların getirilmesini garanti altına alır. Burada tekrar tekrar örneklem aldığımızda aynı sonuçları bize verecektir. 115 yerine </a:t>
            </a:r>
          </a:p>
          <a:p>
            <a:r>
              <a:rPr lang="tr-TR" dirty="0"/>
              <a:t>				farklı bir sayı yazılabilir.</a:t>
            </a:r>
          </a:p>
        </p:txBody>
      </p:sp>
      <p:sp>
        <p:nvSpPr>
          <p:cNvPr id="4" name="Metin kutusu 3">
            <a:extLst>
              <a:ext uri="{FF2B5EF4-FFF2-40B4-BE49-F238E27FC236}">
                <a16:creationId xmlns:a16="http://schemas.microsoft.com/office/drawing/2014/main" id="{5E040899-45BE-4623-A475-3B87F2A3B6A3}"/>
              </a:ext>
            </a:extLst>
          </p:cNvPr>
          <p:cNvSpPr txBox="1"/>
          <p:nvPr/>
        </p:nvSpPr>
        <p:spPr>
          <a:xfrm>
            <a:off x="5430130" y="3854547"/>
            <a:ext cx="6316394" cy="646331"/>
          </a:xfrm>
          <a:prstGeom prst="rect">
            <a:avLst/>
          </a:prstGeom>
          <a:noFill/>
        </p:spPr>
        <p:txBody>
          <a:bodyPr wrap="square" rtlCol="0">
            <a:spAutoFit/>
          </a:bodyPr>
          <a:lstStyle/>
          <a:p>
            <a:r>
              <a:rPr lang="tr-TR" b="1" dirty="0" err="1"/>
              <a:t>random.choice</a:t>
            </a:r>
            <a:r>
              <a:rPr lang="tr-TR" b="1" dirty="0"/>
              <a:t>() </a:t>
            </a:r>
            <a:r>
              <a:rPr lang="tr-TR" b="1" dirty="0">
                <a:sym typeface="Wingdings" panose="05000000000000000000" pitchFamily="2" charset="2"/>
              </a:rPr>
              <a:t></a:t>
            </a:r>
            <a:r>
              <a:rPr lang="tr-TR" dirty="0"/>
              <a:t>Popülasyon içerisinden 100 tane örneği rastgele çekmeyi sağlar</a:t>
            </a:r>
          </a:p>
        </p:txBody>
      </p:sp>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01E810C-E404-4D7A-9C2C-3DFF38315F1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35F591D6-2373-4196-9181-C5D8E3B486D3}"/>
              </a:ext>
            </a:extLst>
          </p:cNvPr>
          <p:cNvSpPr txBox="1"/>
          <p:nvPr/>
        </p:nvSpPr>
        <p:spPr>
          <a:xfrm>
            <a:off x="4614204" y="2011680"/>
            <a:ext cx="7033846" cy="646331"/>
          </a:xfrm>
          <a:prstGeom prst="rect">
            <a:avLst/>
          </a:prstGeom>
          <a:noFill/>
        </p:spPr>
        <p:txBody>
          <a:bodyPr wrap="square" rtlCol="0">
            <a:spAutoFit/>
          </a:bodyPr>
          <a:lstStyle/>
          <a:p>
            <a:r>
              <a:rPr lang="tr-TR" dirty="0"/>
              <a:t>Birden fazla örneklem alarak ortalamalarının popülasyon ortalamasına yakınlığına bakılır. Böylece örneklemin güvenilirliği kontrol edilir.</a:t>
            </a:r>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C329518-D6B5-4A45-9EBA-240C09F18EA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D6B81E1-2D88-444F-B4BA-ECBF400B569A}"/>
              </a:ext>
            </a:extLst>
          </p:cNvPr>
          <p:cNvSpPr txBox="1"/>
          <p:nvPr/>
        </p:nvSpPr>
        <p:spPr>
          <a:xfrm>
            <a:off x="8356208" y="1969477"/>
            <a:ext cx="3151163" cy="1754326"/>
          </a:xfrm>
          <a:prstGeom prst="rect">
            <a:avLst/>
          </a:prstGeom>
          <a:noFill/>
        </p:spPr>
        <p:txBody>
          <a:bodyPr wrap="square" rtlCol="0">
            <a:spAutoFit/>
          </a:bodyPr>
          <a:lstStyle/>
          <a:p>
            <a:r>
              <a:rPr lang="tr-TR" dirty="0"/>
              <a:t>Alınan örneklemlerin ortalamasına bakılır : 38.23</a:t>
            </a:r>
          </a:p>
          <a:p>
            <a:endParaRPr lang="tr-TR" dirty="0"/>
          </a:p>
          <a:p>
            <a:r>
              <a:rPr lang="tr-TR" dirty="0"/>
              <a:t>Teorik olarak merkezi limit teoremi aracılığıyla ana kitle ortalamasına gitmiş oluruz.</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85DE468-DDA2-473D-9446-62411616E34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5384160-8AE3-4C98-A0F1-F7EB0977B4B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1E45D93-54CC-4362-8AA3-5E950C2F41F4}"/>
              </a:ext>
            </a:extLst>
          </p:cNvPr>
          <p:cNvSpPr txBox="1"/>
          <p:nvPr/>
        </p:nvSpPr>
        <p:spPr>
          <a:xfrm>
            <a:off x="815927" y="858129"/>
            <a:ext cx="10818056" cy="1200329"/>
          </a:xfrm>
          <a:prstGeom prst="rect">
            <a:avLst/>
          </a:prstGeom>
          <a:noFill/>
        </p:spPr>
        <p:txBody>
          <a:bodyPr wrap="square" rtlCol="0">
            <a:spAutoFit/>
          </a:bodyPr>
          <a:lstStyle/>
          <a:p>
            <a:r>
              <a:rPr lang="tr-TR" dirty="0" err="1"/>
              <a:t>varyans</a:t>
            </a:r>
            <a:r>
              <a:rPr lang="tr-TR" dirty="0"/>
              <a:t> : ortalama etrafındaki dağılımın ölçüsüdür. Standart sapmanın karesi alındığında </a:t>
            </a:r>
            <a:r>
              <a:rPr lang="tr-TR" dirty="0" err="1"/>
              <a:t>varyans</a:t>
            </a:r>
            <a:r>
              <a:rPr lang="tr-TR" dirty="0"/>
              <a:t> elde edilir.</a:t>
            </a:r>
          </a:p>
          <a:p>
            <a:endParaRPr lang="tr-TR" dirty="0"/>
          </a:p>
          <a:p>
            <a:r>
              <a:rPr lang="tr-TR" dirty="0" err="1"/>
              <a:t>kovaryans</a:t>
            </a:r>
            <a:r>
              <a:rPr lang="tr-TR" dirty="0"/>
              <a:t> : iki rastgele değişkenin kendi ortalamalarından olan sapmalarının çarpımının beklenen değeridir. Böylece iki değişkenin birlikte ortaya çıkardığı değişim incelenmiş olur.</a:t>
            </a:r>
          </a:p>
        </p:txBody>
      </p:sp>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B86B0AF-95D4-4CC8-AD12-13E08003187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EA47455-E08B-424F-9AAE-385664A265F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4DC981D-457A-49DD-8898-EE10E5214D3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EABEAD3-E8F8-4D11-A8E5-4B3BAEA2A5B9}"/>
              </a:ext>
            </a:extLst>
          </p:cNvPr>
          <p:cNvSpPr txBox="1"/>
          <p:nvPr/>
        </p:nvSpPr>
        <p:spPr>
          <a:xfrm>
            <a:off x="6577781" y="3672348"/>
            <a:ext cx="2375650" cy="923330"/>
          </a:xfrm>
          <a:prstGeom prst="rect">
            <a:avLst/>
          </a:prstGeom>
          <a:noFill/>
        </p:spPr>
        <p:txBody>
          <a:bodyPr wrap="none" rtlCol="0">
            <a:spAutoFit/>
          </a:bodyPr>
          <a:lstStyle/>
          <a:p>
            <a:r>
              <a:rPr lang="tr-TR" dirty="0"/>
              <a:t>SD : standart sapma</a:t>
            </a:r>
          </a:p>
          <a:p>
            <a:r>
              <a:rPr lang="tr-TR" dirty="0"/>
              <a:t>SE : standart hata</a:t>
            </a:r>
          </a:p>
          <a:p>
            <a:r>
              <a:rPr lang="tr-TR" dirty="0"/>
              <a:t>95%Conf : güven aralığı</a:t>
            </a:r>
          </a:p>
        </p:txBody>
      </p:sp>
      <p:sp>
        <p:nvSpPr>
          <p:cNvPr id="4" name="Metin kutusu 3">
            <a:extLst>
              <a:ext uri="{FF2B5EF4-FFF2-40B4-BE49-F238E27FC236}">
                <a16:creationId xmlns:a16="http://schemas.microsoft.com/office/drawing/2014/main" id="{670AAAD5-8807-4E9B-B69C-DF211068EAE1}"/>
              </a:ext>
            </a:extLst>
          </p:cNvPr>
          <p:cNvSpPr txBox="1"/>
          <p:nvPr/>
        </p:nvSpPr>
        <p:spPr>
          <a:xfrm>
            <a:off x="7344697" y="3081790"/>
            <a:ext cx="2309735" cy="369332"/>
          </a:xfrm>
          <a:prstGeom prst="rect">
            <a:avLst/>
          </a:prstGeom>
          <a:noFill/>
        </p:spPr>
        <p:txBody>
          <a:bodyPr wrap="none" rtlCol="0">
            <a:spAutoFit/>
          </a:bodyPr>
          <a:lstStyle/>
          <a:p>
            <a:r>
              <a:rPr lang="tr-TR" dirty="0"/>
              <a:t>Sayısal değişkenler için</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2F3AD60-E8D5-4E01-9EBE-6A21FC34F772}"/>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273D6611-580A-4F51-B3CB-D1D8D6C3D9AA}"/>
              </a:ext>
            </a:extLst>
          </p:cNvPr>
          <p:cNvSpPr txBox="1"/>
          <p:nvPr/>
        </p:nvSpPr>
        <p:spPr>
          <a:xfrm>
            <a:off x="7005484" y="2418735"/>
            <a:ext cx="2621359" cy="646331"/>
          </a:xfrm>
          <a:prstGeom prst="rect">
            <a:avLst/>
          </a:prstGeom>
          <a:noFill/>
        </p:spPr>
        <p:txBody>
          <a:bodyPr wrap="none" rtlCol="0">
            <a:spAutoFit/>
          </a:bodyPr>
          <a:lstStyle/>
          <a:p>
            <a:r>
              <a:rPr lang="tr-TR" dirty="0"/>
              <a:t>Kategorik değişkenler için </a:t>
            </a:r>
          </a:p>
          <a:p>
            <a:r>
              <a:rPr lang="tr-TR" dirty="0"/>
              <a:t>sınıf frekansları</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5F7ED7FE-039B-40CE-B4DC-03D266D438F1}"/>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4624A59-CA31-4F71-BA3B-675A9633361C}"/>
              </a:ext>
            </a:extLst>
          </p:cNvPr>
          <p:cNvSpPr txBox="1"/>
          <p:nvPr/>
        </p:nvSpPr>
        <p:spPr>
          <a:xfrm>
            <a:off x="5678128" y="2315497"/>
            <a:ext cx="4308744" cy="923330"/>
          </a:xfrm>
          <a:prstGeom prst="rect">
            <a:avLst/>
          </a:prstGeom>
          <a:noFill/>
        </p:spPr>
        <p:txBody>
          <a:bodyPr wrap="none" rtlCol="0">
            <a:spAutoFit/>
          </a:bodyPr>
          <a:lstStyle/>
          <a:p>
            <a:r>
              <a:rPr lang="tr-TR" dirty="0"/>
              <a:t>KOVARYANS BİLGİSİ</a:t>
            </a:r>
          </a:p>
          <a:p>
            <a:r>
              <a:rPr lang="tr-TR" dirty="0" err="1"/>
              <a:t>Varyans</a:t>
            </a:r>
            <a:r>
              <a:rPr lang="tr-TR" dirty="0"/>
              <a:t> gibi değerlendirilmesi gerekir.</a:t>
            </a:r>
          </a:p>
          <a:p>
            <a:r>
              <a:rPr lang="tr-TR" dirty="0"/>
              <a:t>İki değişken arasındaki değişimi vermektedir.</a:t>
            </a:r>
          </a:p>
        </p:txBody>
      </p:sp>
      <p:sp>
        <p:nvSpPr>
          <p:cNvPr id="7" name="Metin kutusu 6">
            <a:extLst>
              <a:ext uri="{FF2B5EF4-FFF2-40B4-BE49-F238E27FC236}">
                <a16:creationId xmlns:a16="http://schemas.microsoft.com/office/drawing/2014/main" id="{4DAB0E88-8638-46D3-8DB1-24F8C907F37C}"/>
              </a:ext>
            </a:extLst>
          </p:cNvPr>
          <p:cNvSpPr txBox="1"/>
          <p:nvPr/>
        </p:nvSpPr>
        <p:spPr>
          <a:xfrm>
            <a:off x="5284233" y="3842893"/>
            <a:ext cx="5941786" cy="923330"/>
          </a:xfrm>
          <a:prstGeom prst="rect">
            <a:avLst/>
          </a:prstGeom>
          <a:noFill/>
        </p:spPr>
        <p:txBody>
          <a:bodyPr wrap="square" rtlCol="0">
            <a:spAutoFit/>
          </a:bodyPr>
          <a:lstStyle/>
          <a:p>
            <a:r>
              <a:rPr lang="tr-TR" dirty="0"/>
              <a:t>KORELASYON BİLGİSİ</a:t>
            </a:r>
          </a:p>
          <a:p>
            <a:r>
              <a:rPr lang="tr-TR" dirty="0"/>
              <a:t>Tip ile </a:t>
            </a:r>
            <a:r>
              <a:rPr lang="tr-TR" dirty="0" err="1"/>
              <a:t>total_bill</a:t>
            </a:r>
            <a:r>
              <a:rPr lang="tr-TR" dirty="0"/>
              <a:t> arasında 0.67 yani pozitif yönlü orta şiddetli bir korelasyon olduğu anlamına gelir.</a:t>
            </a:r>
          </a:p>
        </p:txBody>
      </p:sp>
      <p:sp>
        <p:nvSpPr>
          <p:cNvPr id="9" name="Metin kutusu 8">
            <a:extLst>
              <a:ext uri="{FF2B5EF4-FFF2-40B4-BE49-F238E27FC236}">
                <a16:creationId xmlns:a16="http://schemas.microsoft.com/office/drawing/2014/main" id="{2617564C-F723-49DF-B9DC-8D890012F1B3}"/>
              </a:ext>
            </a:extLst>
          </p:cNvPr>
          <p:cNvSpPr txBox="1"/>
          <p:nvPr/>
        </p:nvSpPr>
        <p:spPr>
          <a:xfrm>
            <a:off x="3502856" y="5349609"/>
            <a:ext cx="8117058" cy="923330"/>
          </a:xfrm>
          <a:prstGeom prst="rect">
            <a:avLst/>
          </a:prstGeom>
          <a:noFill/>
        </p:spPr>
        <p:txBody>
          <a:bodyPr wrap="square" rtlCol="0">
            <a:spAutoFit/>
          </a:bodyPr>
          <a:lstStyle/>
          <a:p>
            <a:r>
              <a:rPr lang="tr-TR" dirty="0"/>
              <a:t>İki değişken arasındaki ilişkiyi daha önce görselleştirmiştik. Bunların bir arada oluşturduğu grafikte doğrunun eğiminin ilişkiyi ifade ettiğini söylemiştik. İşte bu ilişkinin sayısal karşılığı da korelasyon fonksiyonu ile elde edilmiş oluyor.</a:t>
            </a:r>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45225AD-228C-48A5-AFC9-80D34C5BA20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AD84A7F-74F8-486E-93E7-BFC26DB3D18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EEB78B7-B131-4791-95CB-CBEF8304F696}"/>
              </a:ext>
            </a:extLst>
          </p:cNvPr>
          <p:cNvSpPr txBox="1"/>
          <p:nvPr/>
        </p:nvSpPr>
        <p:spPr>
          <a:xfrm>
            <a:off x="942535" y="4853354"/>
            <a:ext cx="10522634" cy="1477328"/>
          </a:xfrm>
          <a:prstGeom prst="rect">
            <a:avLst/>
          </a:prstGeom>
          <a:noFill/>
        </p:spPr>
        <p:txBody>
          <a:bodyPr wrap="square" rtlCol="0">
            <a:spAutoFit/>
          </a:bodyPr>
          <a:lstStyle/>
          <a:p>
            <a:r>
              <a:rPr lang="tr-TR" dirty="0"/>
              <a:t>Yani, </a:t>
            </a:r>
            <a:r>
              <a:rPr lang="tr-TR" dirty="0" err="1"/>
              <a:t>anakütle</a:t>
            </a:r>
            <a:r>
              <a:rPr lang="tr-TR" dirty="0"/>
              <a:t> parametresinin yerine örnek istatistiğinin iki sayı tarafından bir aralıkça ifade edilmesi olarak ta düşünebiliriz. </a:t>
            </a:r>
          </a:p>
          <a:p>
            <a:endParaRPr lang="tr-TR" dirty="0"/>
          </a:p>
          <a:p>
            <a:r>
              <a:rPr lang="tr-TR" dirty="0"/>
              <a:t>Yani Güven Aralığı, ölçümün hassasiyetinin bir göstergesidir. Ayrıca yapmış olduğumuz tahminlerin ne kadar güvenilir olduğu ile ilgili bir değer sunar. </a:t>
            </a:r>
          </a:p>
        </p:txBody>
      </p:sp>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088E7A8-444D-422C-BF44-33C58B22F8F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702F9BD-DD1C-42E4-BF2C-A92B9D84E137}"/>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5D859B20-91F1-4FA0-A8BE-F006BBEDB380}"/>
              </a:ext>
            </a:extLst>
          </p:cNvPr>
          <p:cNvSpPr txBox="1"/>
          <p:nvPr/>
        </p:nvSpPr>
        <p:spPr>
          <a:xfrm>
            <a:off x="365761" y="787791"/>
            <a:ext cx="1814732" cy="2862322"/>
          </a:xfrm>
          <a:prstGeom prst="rect">
            <a:avLst/>
          </a:prstGeom>
          <a:noFill/>
        </p:spPr>
        <p:txBody>
          <a:bodyPr wrap="square" rtlCol="0">
            <a:spAutoFit/>
          </a:bodyPr>
          <a:lstStyle/>
          <a:p>
            <a:r>
              <a:rPr lang="tr-TR" dirty="0"/>
              <a:t>%95 kabul edilen bir güven aralığıdır.</a:t>
            </a:r>
          </a:p>
          <a:p>
            <a:r>
              <a:rPr lang="tr-TR" dirty="0"/>
              <a:t>Python fonksiyonlarında ön tanımlıdır.</a:t>
            </a:r>
          </a:p>
          <a:p>
            <a:r>
              <a:rPr lang="tr-TR" dirty="0"/>
              <a:t>alfa değerinin tersi, güven düzeyi olarak ta adlandırılır.</a:t>
            </a:r>
          </a:p>
        </p:txBody>
      </p: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5020BE4-350D-4B9B-8310-73BD95C884A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4F9E193-1964-429A-A0CE-2599043BA500}"/>
              </a:ext>
            </a:extLst>
          </p:cNvPr>
          <p:cNvSpPr txBox="1"/>
          <p:nvPr/>
        </p:nvSpPr>
        <p:spPr>
          <a:xfrm>
            <a:off x="6822831" y="3671668"/>
            <a:ext cx="4360937" cy="369332"/>
          </a:xfrm>
          <a:prstGeom prst="rect">
            <a:avLst/>
          </a:prstGeom>
          <a:noFill/>
        </p:spPr>
        <p:txBody>
          <a:bodyPr wrap="none" rtlCol="0">
            <a:spAutoFit/>
          </a:bodyPr>
          <a:lstStyle/>
          <a:p>
            <a:r>
              <a:rPr lang="tr-TR" dirty="0"/>
              <a:t>Alıcılar diğerlerinin verdiği fiyatları görmüyor</a:t>
            </a: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D5B05154-E0D7-410C-B849-F3110172BD5B}"/>
              </a:ext>
            </a:extLst>
          </p:cNvPr>
          <p:cNvSpPr txBox="1"/>
          <p:nvPr/>
        </p:nvSpPr>
        <p:spPr>
          <a:xfrm>
            <a:off x="1421476" y="518161"/>
            <a:ext cx="10325047" cy="2862322"/>
          </a:xfrm>
          <a:prstGeom prst="rect">
            <a:avLst/>
          </a:prstGeom>
          <a:noFill/>
        </p:spPr>
        <p:txBody>
          <a:bodyPr wrap="square" rtlCol="0">
            <a:spAutoFit/>
          </a:bodyPr>
          <a:lstStyle/>
          <a:p>
            <a:r>
              <a:rPr lang="tr-TR" dirty="0"/>
              <a:t>Basit bir şekilde ortalama ile belirleyebiliriz. AMA bir bilimsel dayanağı ve esnekliği olmalıdır.</a:t>
            </a:r>
          </a:p>
          <a:p>
            <a:endParaRPr lang="tr-TR" dirty="0"/>
          </a:p>
          <a:p>
            <a:r>
              <a:rPr lang="tr-TR" dirty="0"/>
              <a:t>Bazen düşük bir fiyata ya da bazen de yüksek bir fiyata satmak isteyebiliriz.</a:t>
            </a:r>
          </a:p>
          <a:p>
            <a:endParaRPr lang="tr-TR" dirty="0"/>
          </a:p>
          <a:p>
            <a:r>
              <a:rPr lang="tr-TR" dirty="0"/>
              <a:t>Bunu sağlamak için yapılacak çalışmanın istatistikteki karşılığı güven aralığıdır.</a:t>
            </a:r>
          </a:p>
          <a:p>
            <a:endParaRPr lang="tr-TR" dirty="0"/>
          </a:p>
          <a:p>
            <a:r>
              <a:rPr lang="tr-TR" dirty="0"/>
              <a:t>Bu çalışmayı yapmak için önce verilerin toplanması gerekir. Bunun için bir anket şirketi vb. ile çalışma yapılabilir. Verilerde bize bir </a:t>
            </a:r>
            <a:r>
              <a:rPr lang="tr-TR" dirty="0" err="1"/>
              <a:t>excel</a:t>
            </a:r>
            <a:r>
              <a:rPr lang="tr-TR" dirty="0"/>
              <a:t> formunda ulaştırıldığını düşünelim.</a:t>
            </a:r>
          </a:p>
          <a:p>
            <a:endParaRPr lang="tr-TR" dirty="0"/>
          </a:p>
          <a:p>
            <a:endParaRPr lang="tr-TR" dirty="0"/>
          </a:p>
        </p:txBody>
      </p: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AC7B590-DE88-4960-BC85-30922DA99DF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0A1B3FD-196D-4A1A-A45A-354FAE02D536}"/>
              </a:ext>
            </a:extLst>
          </p:cNvPr>
          <p:cNvSpPr txBox="1"/>
          <p:nvPr/>
        </p:nvSpPr>
        <p:spPr>
          <a:xfrm>
            <a:off x="6752492" y="2504049"/>
            <a:ext cx="4895557" cy="646331"/>
          </a:xfrm>
          <a:prstGeom prst="rect">
            <a:avLst/>
          </a:prstGeom>
          <a:noFill/>
        </p:spPr>
        <p:txBody>
          <a:bodyPr wrap="square" rtlCol="0">
            <a:spAutoFit/>
          </a:bodyPr>
          <a:lstStyle/>
          <a:p>
            <a:r>
              <a:rPr lang="tr-TR" dirty="0"/>
              <a:t>1000 kişiden 10 ile 110 TL arasında verilebilecek fiyatlar verisi toplandı.</a:t>
            </a:r>
          </a:p>
        </p:txBody>
      </p:sp>
      <p:sp>
        <p:nvSpPr>
          <p:cNvPr id="4" name="Metin kutusu 3">
            <a:extLst>
              <a:ext uri="{FF2B5EF4-FFF2-40B4-BE49-F238E27FC236}">
                <a16:creationId xmlns:a16="http://schemas.microsoft.com/office/drawing/2014/main" id="{A31B7D10-8772-46F3-8178-176D8623D720}"/>
              </a:ext>
            </a:extLst>
          </p:cNvPr>
          <p:cNvSpPr txBox="1"/>
          <p:nvPr/>
        </p:nvSpPr>
        <p:spPr>
          <a:xfrm>
            <a:off x="4726746" y="4937760"/>
            <a:ext cx="6921304" cy="1477328"/>
          </a:xfrm>
          <a:prstGeom prst="rect">
            <a:avLst/>
          </a:prstGeom>
          <a:noFill/>
        </p:spPr>
        <p:txBody>
          <a:bodyPr wrap="square" rtlCol="0">
            <a:spAutoFit/>
          </a:bodyPr>
          <a:lstStyle/>
          <a:p>
            <a:r>
              <a:rPr lang="tr-TR" dirty="0"/>
              <a:t>Çıkaracak olduğumuz ürünü satın almak üzere kullanıcıların ödemeyi göze aldığı ücret istatistiksel olarak %95 güvenilirlik ile 56 ile 60 arasındadır. Diğer bir ifadeyle kullanıcıların ancak %5 i bu fiyatların dışında ödenebilecek bedel öngörmektedir. Yani biz bu fiyatları kullanırsak kullanıcıların %95 ini kapsamış oluruz. </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F30A1E2-CB19-44FB-818A-B5BE1B5D37FF}"/>
              </a:ext>
            </a:extLst>
          </p:cNvPr>
          <p:cNvSpPr txBox="1"/>
          <p:nvPr/>
        </p:nvSpPr>
        <p:spPr>
          <a:xfrm>
            <a:off x="1111349" y="900332"/>
            <a:ext cx="10058400" cy="1754326"/>
          </a:xfrm>
          <a:prstGeom prst="rect">
            <a:avLst/>
          </a:prstGeom>
          <a:noFill/>
        </p:spPr>
        <p:txBody>
          <a:bodyPr wrap="square" rtlCol="0">
            <a:spAutoFit/>
          </a:bodyPr>
          <a:lstStyle/>
          <a:p>
            <a:r>
              <a:rPr lang="tr-TR" dirty="0"/>
              <a:t>Olasılık konusu çalıştığımız Veri Bilimi alanında belirsizlik ile ilgili yorumlar yapabilmek için en çok başvurduğumuz tekniklerden birisidir.</a:t>
            </a:r>
          </a:p>
          <a:p>
            <a:endParaRPr lang="tr-TR" dirty="0"/>
          </a:p>
          <a:p>
            <a:r>
              <a:rPr lang="tr-TR" dirty="0" err="1"/>
              <a:t>Çıkarımsal</a:t>
            </a:r>
            <a:r>
              <a:rPr lang="tr-TR" dirty="0"/>
              <a:t> istatistik kapsamında, veri bilimi için istatistik kapsamında bazı olasılıklarla bazı belirsizliklerin belirsizlik durumunu indirgemekle bunları sayılarla ifade etmekle ilgilendiğimizde işimizi görecek olan bizim için çok faydalı olan konulardır.</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8C73F1F-9312-41E7-A73A-9EAB338046F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39FBFAE-B032-48CA-84A3-5AF20D1543FD}"/>
              </a:ext>
            </a:extLst>
          </p:cNvPr>
          <p:cNvSpPr txBox="1"/>
          <p:nvPr/>
        </p:nvSpPr>
        <p:spPr>
          <a:xfrm>
            <a:off x="801858" y="1153551"/>
            <a:ext cx="10868873" cy="369332"/>
          </a:xfrm>
          <a:prstGeom prst="rect">
            <a:avLst/>
          </a:prstGeom>
          <a:noFill/>
        </p:spPr>
        <p:txBody>
          <a:bodyPr wrap="none" rtlCol="0">
            <a:spAutoFit/>
          </a:bodyPr>
          <a:lstStyle/>
          <a:p>
            <a:r>
              <a:rPr lang="tr-TR" dirty="0"/>
              <a:t>Bir olayın meydana gelmesi için uygun durum sayısının o konuda oluşabilecek tüm elverişli durum sayısına oranıdır.</a:t>
            </a:r>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E6B61A6-139E-445D-A20E-DEC9928E8FC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12699A4-40CD-4B7F-9338-21055A5B32DF}"/>
              </a:ext>
            </a:extLst>
          </p:cNvPr>
          <p:cNvSpPr txBox="1"/>
          <p:nvPr/>
        </p:nvSpPr>
        <p:spPr>
          <a:xfrm>
            <a:off x="1097280" y="1195754"/>
            <a:ext cx="10381957" cy="646331"/>
          </a:xfrm>
          <a:prstGeom prst="rect">
            <a:avLst/>
          </a:prstGeom>
          <a:noFill/>
        </p:spPr>
        <p:txBody>
          <a:bodyPr wrap="square" rtlCol="0">
            <a:spAutoFit/>
          </a:bodyPr>
          <a:lstStyle/>
          <a:p>
            <a:r>
              <a:rPr lang="tr-TR" dirty="0"/>
              <a:t>Bazı olasılık dağılımlarını kullanarak bazı olaylara ilişkin olasılıklar hesaplamak istediğimizde </a:t>
            </a:r>
            <a:r>
              <a:rPr lang="tr-TR" dirty="0" err="1"/>
              <a:t>rassal</a:t>
            </a:r>
            <a:r>
              <a:rPr lang="tr-TR" dirty="0"/>
              <a:t> değişkenleri kullanacağız.</a:t>
            </a:r>
          </a:p>
        </p:txBody>
      </p:sp>
      <p:sp>
        <p:nvSpPr>
          <p:cNvPr id="4" name="Metin kutusu 3">
            <a:extLst>
              <a:ext uri="{FF2B5EF4-FFF2-40B4-BE49-F238E27FC236}">
                <a16:creationId xmlns:a16="http://schemas.microsoft.com/office/drawing/2014/main" id="{CDF308E4-E4E4-46DA-98FF-584ACA63A558}"/>
              </a:ext>
            </a:extLst>
          </p:cNvPr>
          <p:cNvSpPr txBox="1"/>
          <p:nvPr/>
        </p:nvSpPr>
        <p:spPr>
          <a:xfrm>
            <a:off x="1252025" y="4740812"/>
            <a:ext cx="4424032" cy="923330"/>
          </a:xfrm>
          <a:prstGeom prst="rect">
            <a:avLst/>
          </a:prstGeom>
          <a:noFill/>
        </p:spPr>
        <p:txBody>
          <a:bodyPr wrap="none" rtlCol="0">
            <a:spAutoFit/>
          </a:bodyPr>
          <a:lstStyle/>
          <a:p>
            <a:r>
              <a:rPr lang="tr-TR" dirty="0"/>
              <a:t>Örneğin ; paranın yazı tura gelmesi</a:t>
            </a:r>
          </a:p>
          <a:p>
            <a:endParaRPr lang="tr-TR" dirty="0"/>
          </a:p>
          <a:p>
            <a:r>
              <a:rPr lang="tr-TR" dirty="0"/>
              <a:t>Sürekli </a:t>
            </a:r>
            <a:r>
              <a:rPr lang="tr-TR" dirty="0" err="1"/>
              <a:t>rassal</a:t>
            </a:r>
            <a:r>
              <a:rPr lang="tr-TR" dirty="0"/>
              <a:t> değişkenler – maaş – kazanç vb.</a:t>
            </a:r>
          </a:p>
        </p:txBody>
      </p:sp>
    </p:spTree>
    <p:extLst>
      <p:ext uri="{BB962C8B-B14F-4D97-AF65-F5344CB8AC3E}">
        <p14:creationId xmlns:p14="http://schemas.microsoft.com/office/powerpoint/2010/main" val="294671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F9BB51F-DD77-4A98-834A-C876EBB8C15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044546A-10BB-4D42-94C3-E0FFDC299994}"/>
              </a:ext>
            </a:extLst>
          </p:cNvPr>
          <p:cNvSpPr txBox="1"/>
          <p:nvPr/>
        </p:nvSpPr>
        <p:spPr>
          <a:xfrm>
            <a:off x="1111348" y="2782668"/>
            <a:ext cx="10185009" cy="646331"/>
          </a:xfrm>
          <a:prstGeom prst="rect">
            <a:avLst/>
          </a:prstGeom>
          <a:noFill/>
        </p:spPr>
        <p:txBody>
          <a:bodyPr wrap="square" rtlCol="0">
            <a:spAutoFit/>
          </a:bodyPr>
          <a:lstStyle/>
          <a:p>
            <a:r>
              <a:rPr lang="tr-TR" dirty="0"/>
              <a:t>Evrende bazı olaylar gerçekleşiyor. Bu olaylar ya da durumların sayısal karşılıklarının ortaya çıkardığı yapıya  dağılım denir.</a:t>
            </a:r>
          </a:p>
        </p:txBody>
      </p:sp>
      <p:sp>
        <p:nvSpPr>
          <p:cNvPr id="5" name="Metin kutusu 4">
            <a:extLst>
              <a:ext uri="{FF2B5EF4-FFF2-40B4-BE49-F238E27FC236}">
                <a16:creationId xmlns:a16="http://schemas.microsoft.com/office/drawing/2014/main" id="{CDCE681E-19D2-4561-8148-941E87E33073}"/>
              </a:ext>
            </a:extLst>
          </p:cNvPr>
          <p:cNvSpPr txBox="1"/>
          <p:nvPr/>
        </p:nvSpPr>
        <p:spPr>
          <a:xfrm>
            <a:off x="1111348" y="4018281"/>
            <a:ext cx="10185009" cy="646331"/>
          </a:xfrm>
          <a:prstGeom prst="rect">
            <a:avLst/>
          </a:prstGeom>
          <a:noFill/>
        </p:spPr>
        <p:txBody>
          <a:bodyPr wrap="square" rtlCol="0">
            <a:spAutoFit/>
          </a:bodyPr>
          <a:lstStyle/>
          <a:p>
            <a:r>
              <a:rPr lang="tr-TR" dirty="0"/>
              <a:t>Bir </a:t>
            </a:r>
            <a:r>
              <a:rPr lang="tr-TR" dirty="0" err="1"/>
              <a:t>rassal</a:t>
            </a:r>
            <a:r>
              <a:rPr lang="tr-TR" dirty="0"/>
              <a:t> olaya ait değerler ve bu değerlerin gerçekleşme olasılıklarının bir arada ifade edilmesine olasılık dağılımı denir.</a:t>
            </a:r>
          </a:p>
        </p:txBody>
      </p:sp>
      <p:sp>
        <p:nvSpPr>
          <p:cNvPr id="7" name="Metin kutusu 6">
            <a:extLst>
              <a:ext uri="{FF2B5EF4-FFF2-40B4-BE49-F238E27FC236}">
                <a16:creationId xmlns:a16="http://schemas.microsoft.com/office/drawing/2014/main" id="{DFE39335-BC17-4788-8FB1-412D41C0ADE1}"/>
              </a:ext>
            </a:extLst>
          </p:cNvPr>
          <p:cNvSpPr txBox="1"/>
          <p:nvPr/>
        </p:nvSpPr>
        <p:spPr>
          <a:xfrm>
            <a:off x="1111348" y="5253894"/>
            <a:ext cx="10185009" cy="369332"/>
          </a:xfrm>
          <a:prstGeom prst="rect">
            <a:avLst/>
          </a:prstGeom>
          <a:noFill/>
        </p:spPr>
        <p:txBody>
          <a:bodyPr wrap="square" rtlCol="0">
            <a:spAutoFit/>
          </a:bodyPr>
          <a:lstStyle/>
          <a:p>
            <a:r>
              <a:rPr lang="tr-TR" dirty="0"/>
              <a:t>Bir değişkenin herhangi bir değeri alması olasılığını hesaplamaya yarayan fonksiyondur.</a:t>
            </a:r>
          </a:p>
        </p:txBody>
      </p:sp>
    </p:spTree>
    <p:extLst>
      <p:ext uri="{BB962C8B-B14F-4D97-AF65-F5344CB8AC3E}">
        <p14:creationId xmlns:p14="http://schemas.microsoft.com/office/powerpoint/2010/main" val="2770691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841DC16-46ED-43A6-9D79-9DB3800D92F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C5DE51D-BD35-4D21-B77F-79F811CDF0C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4345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50EA6B5-BB82-41FE-BC64-1D9738D2AA2D}"/>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19996B52-3FA5-4B06-88C8-D6C201D74CA8}"/>
              </a:ext>
            </a:extLst>
          </p:cNvPr>
          <p:cNvSpPr txBox="1"/>
          <p:nvPr/>
        </p:nvSpPr>
        <p:spPr>
          <a:xfrm>
            <a:off x="588498" y="717452"/>
            <a:ext cx="11015003" cy="1200329"/>
          </a:xfrm>
          <a:prstGeom prst="rect">
            <a:avLst/>
          </a:prstGeom>
          <a:noFill/>
        </p:spPr>
        <p:txBody>
          <a:bodyPr wrap="square" rtlCol="0">
            <a:spAutoFit/>
          </a:bodyPr>
          <a:lstStyle/>
          <a:p>
            <a:r>
              <a:rPr lang="tr-TR" dirty="0"/>
              <a:t>Veri bilimcileri olarak amacımız belirsizlik altında karar vermek. Buna yönelik olarak bazı tekniklerle belirsizliği azaltmaya çalışıyoruz. Bu belirsizliği azaltmaya çalıştığımız yaklaşımlardan biriside olasılık dağılımlarıdır. Olasılık dağılımları bize bazı değerlerin ne şekilde hangi olasılıklarla gerçekleşeceğine yönelik fikir verir. Örneğin satışlarımızın şu değerden fazla olması olasılığı. Örneğin 5 günde şu olayın şöyle gerçekleşmesi olasılığı gibi.</a:t>
            </a:r>
          </a:p>
        </p:txBody>
      </p:sp>
      <p:sp>
        <p:nvSpPr>
          <p:cNvPr id="4" name="Metin kutusu 3">
            <a:extLst>
              <a:ext uri="{FF2B5EF4-FFF2-40B4-BE49-F238E27FC236}">
                <a16:creationId xmlns:a16="http://schemas.microsoft.com/office/drawing/2014/main" id="{2DC8DA4E-77D8-4D2D-80D8-52670D225292}"/>
              </a:ext>
            </a:extLst>
          </p:cNvPr>
          <p:cNvSpPr txBox="1"/>
          <p:nvPr/>
        </p:nvSpPr>
        <p:spPr>
          <a:xfrm>
            <a:off x="872197" y="3910818"/>
            <a:ext cx="4068486" cy="369332"/>
          </a:xfrm>
          <a:prstGeom prst="rect">
            <a:avLst/>
          </a:prstGeom>
          <a:noFill/>
        </p:spPr>
        <p:txBody>
          <a:bodyPr wrap="none" rtlCol="0">
            <a:spAutoFit/>
          </a:bodyPr>
          <a:lstStyle/>
          <a:p>
            <a:r>
              <a:rPr lang="tr-TR" dirty="0"/>
              <a:t>En ilkel en kolay olasılık dağılımı hesabıdır.</a:t>
            </a:r>
          </a:p>
        </p:txBody>
      </p:sp>
    </p:spTree>
    <p:extLst>
      <p:ext uri="{BB962C8B-B14F-4D97-AF65-F5344CB8AC3E}">
        <p14:creationId xmlns:p14="http://schemas.microsoft.com/office/powerpoint/2010/main" val="161351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50D3B3-E567-4DB6-BB51-C83C93B5C1A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9D6276D-F279-4FD8-A6C4-16E30ECF5DEB}"/>
              </a:ext>
            </a:extLst>
          </p:cNvPr>
          <p:cNvSpPr txBox="1"/>
          <p:nvPr/>
        </p:nvSpPr>
        <p:spPr>
          <a:xfrm>
            <a:off x="3779436" y="3244333"/>
            <a:ext cx="4633128" cy="369332"/>
          </a:xfrm>
          <a:prstGeom prst="rect">
            <a:avLst/>
          </a:prstGeom>
          <a:noFill/>
        </p:spPr>
        <p:txBody>
          <a:bodyPr wrap="none" rtlCol="0">
            <a:spAutoFit/>
          </a:bodyPr>
          <a:lstStyle/>
          <a:p>
            <a:r>
              <a:rPr lang="tr-TR" b="1" dirty="0"/>
              <a:t>BERNOULLI DAĞILIMININ FONKSİYONEL YAPISI</a:t>
            </a:r>
          </a:p>
        </p:txBody>
      </p:sp>
      <p:sp>
        <p:nvSpPr>
          <p:cNvPr id="4" name="Metin kutusu 3">
            <a:extLst>
              <a:ext uri="{FF2B5EF4-FFF2-40B4-BE49-F238E27FC236}">
                <a16:creationId xmlns:a16="http://schemas.microsoft.com/office/drawing/2014/main" id="{B28EC533-70EA-4E13-998F-5136D018DA91}"/>
              </a:ext>
            </a:extLst>
          </p:cNvPr>
          <p:cNvSpPr txBox="1"/>
          <p:nvPr/>
        </p:nvSpPr>
        <p:spPr>
          <a:xfrm>
            <a:off x="668593" y="796413"/>
            <a:ext cx="10854813" cy="1200329"/>
          </a:xfrm>
          <a:prstGeom prst="rect">
            <a:avLst/>
          </a:prstGeom>
          <a:noFill/>
        </p:spPr>
        <p:txBody>
          <a:bodyPr wrap="square" rtlCol="0">
            <a:spAutoFit/>
          </a:bodyPr>
          <a:lstStyle/>
          <a:p>
            <a:r>
              <a:rPr lang="tr-TR" dirty="0"/>
              <a:t>f </a:t>
            </a:r>
            <a:r>
              <a:rPr lang="tr-TR" dirty="0" err="1"/>
              <a:t>fonkssiyonu</a:t>
            </a:r>
            <a:r>
              <a:rPr lang="tr-TR" dirty="0"/>
              <a:t> x ve p ye bağlı bir fonksiyondur. </a:t>
            </a:r>
            <a:r>
              <a:rPr lang="tr-TR" b="1" dirty="0"/>
              <a:t>p, olasılığı ifade eder. </a:t>
            </a:r>
            <a:r>
              <a:rPr lang="tr-TR" dirty="0" err="1"/>
              <a:t>Bernoulli</a:t>
            </a:r>
            <a:r>
              <a:rPr lang="tr-TR" dirty="0"/>
              <a:t> dağılımında iki olayla ilgilenilmektedir. Örneğin yazı tura olsun. Yazı gelme olasılığı %50 ise p </a:t>
            </a:r>
            <a:r>
              <a:rPr lang="tr-TR" dirty="0" err="1"/>
              <a:t>burda</a:t>
            </a:r>
            <a:r>
              <a:rPr lang="tr-TR" dirty="0"/>
              <a:t> 0.5 tir. </a:t>
            </a:r>
            <a:r>
              <a:rPr lang="tr-TR" b="1" dirty="0"/>
              <a:t>x, kesikli değişkenimizin alacağı değerdir. </a:t>
            </a:r>
            <a:r>
              <a:rPr lang="tr-TR" dirty="0"/>
              <a:t>Bu </a:t>
            </a:r>
            <a:r>
              <a:rPr lang="tr-TR" dirty="0" err="1"/>
              <a:t>bernoulli</a:t>
            </a:r>
            <a:r>
              <a:rPr lang="tr-TR" dirty="0"/>
              <a:t> dağılımı kapsamında 0 ya da 1 olabilir. Örneğin yazı için 1 ise tura için 0 </a:t>
            </a:r>
            <a:r>
              <a:rPr lang="tr-TR" dirty="0" err="1"/>
              <a:t>dır</a:t>
            </a:r>
            <a:r>
              <a:rPr lang="tr-TR" dirty="0"/>
              <a:t>. Yani </a:t>
            </a:r>
            <a:r>
              <a:rPr lang="tr-TR" dirty="0" err="1"/>
              <a:t>rassal</a:t>
            </a:r>
            <a:r>
              <a:rPr lang="tr-TR" dirty="0"/>
              <a:t> değişkenin alacağı değerlerdir.</a:t>
            </a:r>
            <a:r>
              <a:rPr lang="tr-TR" b="1" dirty="0"/>
              <a:t> </a:t>
            </a:r>
            <a:endParaRPr lang="tr-TR" dirty="0"/>
          </a:p>
        </p:txBody>
      </p:sp>
      <p:sp>
        <p:nvSpPr>
          <p:cNvPr id="5" name="Metin kutusu 4">
            <a:extLst>
              <a:ext uri="{FF2B5EF4-FFF2-40B4-BE49-F238E27FC236}">
                <a16:creationId xmlns:a16="http://schemas.microsoft.com/office/drawing/2014/main" id="{86ACFB49-38D7-40F8-A5D6-FC665013C2E8}"/>
              </a:ext>
            </a:extLst>
          </p:cNvPr>
          <p:cNvSpPr txBox="1"/>
          <p:nvPr/>
        </p:nvSpPr>
        <p:spPr>
          <a:xfrm>
            <a:off x="1784555" y="5338917"/>
            <a:ext cx="2717107" cy="1200329"/>
          </a:xfrm>
          <a:prstGeom prst="rect">
            <a:avLst/>
          </a:prstGeom>
          <a:noFill/>
        </p:spPr>
        <p:txBody>
          <a:bodyPr wrap="square" rtlCol="0">
            <a:spAutoFit/>
          </a:bodyPr>
          <a:lstStyle/>
          <a:p>
            <a:r>
              <a:rPr lang="tr-TR" dirty="0"/>
              <a:t>E(X) beklenen değerdir. Yani ortalamaya karşılık gelir. Merkezi eğilimi ifade eder.</a:t>
            </a:r>
          </a:p>
        </p:txBody>
      </p:sp>
      <p:sp>
        <p:nvSpPr>
          <p:cNvPr id="7" name="Metin kutusu 6">
            <a:extLst>
              <a:ext uri="{FF2B5EF4-FFF2-40B4-BE49-F238E27FC236}">
                <a16:creationId xmlns:a16="http://schemas.microsoft.com/office/drawing/2014/main" id="{CAADBA4C-35D9-4686-867E-A960BBD842B0}"/>
              </a:ext>
            </a:extLst>
          </p:cNvPr>
          <p:cNvSpPr txBox="1"/>
          <p:nvPr/>
        </p:nvSpPr>
        <p:spPr>
          <a:xfrm>
            <a:off x="4748567" y="5338917"/>
            <a:ext cx="5474512" cy="369332"/>
          </a:xfrm>
          <a:prstGeom prst="rect">
            <a:avLst/>
          </a:prstGeom>
          <a:noFill/>
        </p:spPr>
        <p:txBody>
          <a:bodyPr wrap="none" rtlCol="0">
            <a:spAutoFit/>
          </a:bodyPr>
          <a:lstStyle/>
          <a:p>
            <a:r>
              <a:rPr lang="tr-TR" dirty="0"/>
              <a:t>Var(X) </a:t>
            </a:r>
            <a:r>
              <a:rPr lang="tr-TR" dirty="0" err="1"/>
              <a:t>varyans</a:t>
            </a:r>
            <a:r>
              <a:rPr lang="tr-TR" dirty="0"/>
              <a:t> değeridir. Dağılımı yani yayılımı ifade eder.</a:t>
            </a:r>
          </a:p>
        </p:txBody>
      </p:sp>
    </p:spTree>
    <p:extLst>
      <p:ext uri="{BB962C8B-B14F-4D97-AF65-F5344CB8AC3E}">
        <p14:creationId xmlns:p14="http://schemas.microsoft.com/office/powerpoint/2010/main" val="283482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78ED2FA-59B2-4DED-9D9E-2665D3DC34D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411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7E45294-A071-40C6-BB39-0AD192C2FDD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4031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4F0DD68-23A5-4CF0-9110-FA52976C9B5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875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D46BADE-FFB5-4CCF-A402-829F13D08F69}"/>
              </a:ext>
            </a:extLst>
          </p:cNvPr>
          <p:cNvPicPr>
            <a:picLocks noChangeAspect="1"/>
          </p:cNvPicPr>
          <p:nvPr/>
        </p:nvPicPr>
        <p:blipFill>
          <a:blip r:embed="rId2"/>
          <a:stretch>
            <a:fillRect/>
          </a:stretch>
        </p:blipFill>
        <p:spPr>
          <a:xfrm>
            <a:off x="0" y="0"/>
            <a:ext cx="12192000" cy="6854653"/>
          </a:xfrm>
          <a:prstGeom prst="rect">
            <a:avLst/>
          </a:prstGeom>
        </p:spPr>
      </p:pic>
      <p:sp>
        <p:nvSpPr>
          <p:cNvPr id="4" name="Metin kutusu 3">
            <a:extLst>
              <a:ext uri="{FF2B5EF4-FFF2-40B4-BE49-F238E27FC236}">
                <a16:creationId xmlns:a16="http://schemas.microsoft.com/office/drawing/2014/main" id="{13125A40-EA70-41AF-A3AB-8801EDD6AC97}"/>
              </a:ext>
            </a:extLst>
          </p:cNvPr>
          <p:cNvSpPr txBox="1"/>
          <p:nvPr/>
        </p:nvSpPr>
        <p:spPr>
          <a:xfrm>
            <a:off x="2651004" y="4373266"/>
            <a:ext cx="9135642" cy="369332"/>
          </a:xfrm>
          <a:prstGeom prst="rect">
            <a:avLst/>
          </a:prstGeom>
          <a:noFill/>
        </p:spPr>
        <p:txBody>
          <a:bodyPr wrap="none" rtlCol="0">
            <a:spAutoFit/>
          </a:bodyPr>
          <a:lstStyle/>
          <a:p>
            <a:r>
              <a:rPr lang="tr-TR" dirty="0"/>
              <a:t>p iki sonuçlu bir olayı ifade eder. Yazı-Tura için tura gelmesi olasılığını 0.6 olduğunu biliyor olalım.</a:t>
            </a:r>
          </a:p>
        </p:txBody>
      </p:sp>
      <p:sp>
        <p:nvSpPr>
          <p:cNvPr id="5" name="Metin kutusu 4">
            <a:extLst>
              <a:ext uri="{FF2B5EF4-FFF2-40B4-BE49-F238E27FC236}">
                <a16:creationId xmlns:a16="http://schemas.microsoft.com/office/drawing/2014/main" id="{C1E2AD79-387C-4FA3-AAB3-9FAEFD021748}"/>
              </a:ext>
            </a:extLst>
          </p:cNvPr>
          <p:cNvSpPr txBox="1"/>
          <p:nvPr/>
        </p:nvSpPr>
        <p:spPr>
          <a:xfrm>
            <a:off x="3321826" y="5151511"/>
            <a:ext cx="5908669" cy="923330"/>
          </a:xfrm>
          <a:prstGeom prst="rect">
            <a:avLst/>
          </a:prstGeom>
          <a:noFill/>
        </p:spPr>
        <p:txBody>
          <a:bodyPr wrap="none" rtlCol="0">
            <a:spAutoFit/>
          </a:bodyPr>
          <a:lstStyle/>
          <a:p>
            <a:r>
              <a:rPr lang="tr-TR" dirty="0" err="1"/>
              <a:t>pmf</a:t>
            </a:r>
            <a:r>
              <a:rPr lang="tr-TR" dirty="0"/>
              <a:t> </a:t>
            </a:r>
            <a:r>
              <a:rPr lang="tr-TR" dirty="0">
                <a:sym typeface="Wingdings" panose="05000000000000000000" pitchFamily="2" charset="2"/>
              </a:rPr>
              <a:t> </a:t>
            </a:r>
            <a:r>
              <a:rPr lang="tr-TR" dirty="0" err="1">
                <a:sym typeface="Wingdings" panose="05000000000000000000" pitchFamily="2" charset="2"/>
              </a:rPr>
              <a:t>probability</a:t>
            </a:r>
            <a:r>
              <a:rPr lang="tr-TR" dirty="0">
                <a:sym typeface="Wingdings" panose="05000000000000000000" pitchFamily="2" charset="2"/>
              </a:rPr>
              <a:t> mesh </a:t>
            </a:r>
            <a:r>
              <a:rPr lang="tr-TR" dirty="0" err="1">
                <a:sym typeface="Wingdings" panose="05000000000000000000" pitchFamily="2" charset="2"/>
              </a:rPr>
              <a:t>functions</a:t>
            </a:r>
            <a:r>
              <a:rPr lang="tr-TR" dirty="0">
                <a:sym typeface="Wingdings" panose="05000000000000000000" pitchFamily="2" charset="2"/>
              </a:rPr>
              <a:t> – olasılık kütle fonksiyonu </a:t>
            </a:r>
          </a:p>
          <a:p>
            <a:endParaRPr lang="tr-TR" dirty="0">
              <a:sym typeface="Wingdings" panose="05000000000000000000" pitchFamily="2" charset="2"/>
            </a:endParaRPr>
          </a:p>
          <a:p>
            <a:r>
              <a:rPr lang="tr-TR" dirty="0">
                <a:sym typeface="Wingdings" panose="05000000000000000000" pitchFamily="2" charset="2"/>
              </a:rPr>
              <a:t>k = 1 tura olması olasılığı, k = 0 yazı olması olasılığı</a:t>
            </a:r>
            <a:endParaRPr lang="tr-TR" dirty="0"/>
          </a:p>
        </p:txBody>
      </p:sp>
    </p:spTree>
    <p:extLst>
      <p:ext uri="{BB962C8B-B14F-4D97-AF65-F5344CB8AC3E}">
        <p14:creationId xmlns:p14="http://schemas.microsoft.com/office/powerpoint/2010/main" val="1825831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EAB0AD5-BB76-4A06-BBC9-339FE96EA2E4}"/>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B9DA7E70-18D2-42B2-8F30-4765F94B5237}"/>
              </a:ext>
            </a:extLst>
          </p:cNvPr>
          <p:cNvSpPr txBox="1"/>
          <p:nvPr/>
        </p:nvSpPr>
        <p:spPr>
          <a:xfrm>
            <a:off x="6738425" y="1617785"/>
            <a:ext cx="5022166" cy="2031325"/>
          </a:xfrm>
          <a:prstGeom prst="rect">
            <a:avLst/>
          </a:prstGeom>
          <a:noFill/>
        </p:spPr>
        <p:txBody>
          <a:bodyPr wrap="square" rtlCol="0">
            <a:spAutoFit/>
          </a:bodyPr>
          <a:lstStyle/>
          <a:p>
            <a:r>
              <a:rPr lang="tr-TR" dirty="0"/>
              <a:t>Bozuk bir paranın yazı yada tura gelme olasılığı % 50 olarak bilinir. Fakat 5 kez tekrarlandığında 1 kez yazı 4 kez turada gelebilir. Bu durumda % 50 olasılık geçerli olmaz.</a:t>
            </a:r>
          </a:p>
          <a:p>
            <a:endParaRPr lang="tr-TR" dirty="0"/>
          </a:p>
          <a:p>
            <a:r>
              <a:rPr lang="tr-TR" dirty="0"/>
              <a:t>Büyük sayılar yasası bu şekildeki olasılıkları tanımlar.</a:t>
            </a:r>
          </a:p>
          <a:p>
            <a:endParaRPr lang="tr-TR" dirty="0"/>
          </a:p>
        </p:txBody>
      </p:sp>
      <p:sp>
        <p:nvSpPr>
          <p:cNvPr id="5" name="Metin kutusu 4">
            <a:extLst>
              <a:ext uri="{FF2B5EF4-FFF2-40B4-BE49-F238E27FC236}">
                <a16:creationId xmlns:a16="http://schemas.microsoft.com/office/drawing/2014/main" id="{EAACC2FD-16DA-4631-8854-EE17F0D80F8E}"/>
              </a:ext>
            </a:extLst>
          </p:cNvPr>
          <p:cNvSpPr txBox="1"/>
          <p:nvPr/>
        </p:nvSpPr>
        <p:spPr>
          <a:xfrm flipH="1">
            <a:off x="2507565" y="4618891"/>
            <a:ext cx="8676250" cy="1754326"/>
          </a:xfrm>
          <a:prstGeom prst="rect">
            <a:avLst/>
          </a:prstGeom>
          <a:noFill/>
        </p:spPr>
        <p:txBody>
          <a:bodyPr wrap="square" rtlCol="0">
            <a:spAutoFit/>
          </a:bodyPr>
          <a:lstStyle/>
          <a:p>
            <a:r>
              <a:rPr lang="tr-TR" dirty="0"/>
              <a:t>Yazı tura verileri paranın havaya atılması ile oluşturulan bir deneyin sonucudur.</a:t>
            </a:r>
          </a:p>
          <a:p>
            <a:r>
              <a:rPr lang="tr-TR" dirty="0"/>
              <a:t>Bir deneyin sonucuna göre değerlerin alındığı değişkene de </a:t>
            </a:r>
            <a:r>
              <a:rPr lang="tr-TR" b="1" dirty="0"/>
              <a:t>rastgele değişken </a:t>
            </a:r>
            <a:r>
              <a:rPr lang="tr-TR" dirty="0"/>
              <a:t>denir dedik.</a:t>
            </a:r>
          </a:p>
          <a:p>
            <a:endParaRPr lang="tr-TR" dirty="0"/>
          </a:p>
          <a:p>
            <a:r>
              <a:rPr lang="tr-TR" dirty="0"/>
              <a:t>Buradaki deney sayısını arttırdığımızda 10 – 40 – 100 vs. olasılık % 50 ye yaklaşacaktır.</a:t>
            </a:r>
          </a:p>
          <a:p>
            <a:endParaRPr lang="tr-TR" dirty="0"/>
          </a:p>
          <a:p>
            <a:r>
              <a:rPr lang="tr-TR" b="1" dirty="0"/>
              <a:t>% 50 değeri aslında büyük sayılar yasasınca açıklanmış teorik bir kavramdır.</a:t>
            </a:r>
          </a:p>
        </p:txBody>
      </p:sp>
    </p:spTree>
    <p:extLst>
      <p:ext uri="{BB962C8B-B14F-4D97-AF65-F5344CB8AC3E}">
        <p14:creationId xmlns:p14="http://schemas.microsoft.com/office/powerpoint/2010/main" val="1462905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C434372-13B7-450E-8988-6319D56CEDDF}"/>
              </a:ext>
            </a:extLst>
          </p:cNvPr>
          <p:cNvSpPr txBox="1"/>
          <p:nvPr/>
        </p:nvSpPr>
        <p:spPr>
          <a:xfrm>
            <a:off x="956603" y="942535"/>
            <a:ext cx="10860259" cy="1200329"/>
          </a:xfrm>
          <a:prstGeom prst="rect">
            <a:avLst/>
          </a:prstGeom>
          <a:noFill/>
        </p:spPr>
        <p:txBody>
          <a:bodyPr wrap="square" rtlCol="0">
            <a:spAutoFit/>
          </a:bodyPr>
          <a:lstStyle/>
          <a:p>
            <a:r>
              <a:rPr lang="tr-TR" dirty="0" err="1"/>
              <a:t>RandomState</a:t>
            </a:r>
            <a:r>
              <a:rPr lang="tr-TR" dirty="0"/>
              <a:t> </a:t>
            </a:r>
            <a:r>
              <a:rPr lang="tr-TR" dirty="0">
                <a:sym typeface="Wingdings" panose="05000000000000000000" pitchFamily="2" charset="2"/>
              </a:rPr>
              <a:t> </a:t>
            </a:r>
            <a:r>
              <a:rPr lang="tr-TR" dirty="0" err="1">
                <a:sym typeface="Wingdings" panose="05000000000000000000" pitchFamily="2" charset="2"/>
              </a:rPr>
              <a:t>random</a:t>
            </a:r>
            <a:r>
              <a:rPr lang="tr-TR" dirty="0">
                <a:sym typeface="Wingdings" panose="05000000000000000000" pitchFamily="2" charset="2"/>
              </a:rPr>
              <a:t> yapılan işlemleri sabitlemek için kullanılır.</a:t>
            </a:r>
          </a:p>
          <a:p>
            <a:endParaRPr lang="tr-TR" dirty="0">
              <a:sym typeface="Wingdings" panose="05000000000000000000" pitchFamily="2" charset="2"/>
            </a:endParaRPr>
          </a:p>
          <a:p>
            <a:r>
              <a:rPr lang="tr-TR" dirty="0">
                <a:sym typeface="Wingdings" panose="05000000000000000000" pitchFamily="2" charset="2"/>
              </a:rPr>
              <a:t>'Yazı olasılığı : %.2f' % (</a:t>
            </a:r>
            <a:r>
              <a:rPr lang="tr-TR" dirty="0" err="1">
                <a:sym typeface="Wingdings" panose="05000000000000000000" pitchFamily="2" charset="2"/>
              </a:rPr>
              <a:t>yazi_olasiliklari</a:t>
            </a:r>
            <a:r>
              <a:rPr lang="tr-TR" dirty="0">
                <a:sym typeface="Wingdings" panose="05000000000000000000" pitchFamily="2" charset="2"/>
              </a:rPr>
              <a:t> * 100)   </a:t>
            </a:r>
            <a:r>
              <a:rPr lang="tr-TR" dirty="0" err="1">
                <a:sym typeface="Wingdings" panose="05000000000000000000" pitchFamily="2" charset="2"/>
              </a:rPr>
              <a:t>yazi_olasiliklari</a:t>
            </a:r>
            <a:r>
              <a:rPr lang="tr-TR" dirty="0">
                <a:sym typeface="Wingdings" panose="05000000000000000000" pitchFamily="2" charset="2"/>
              </a:rPr>
              <a:t> değerini 100 ile çarp " Yazı olasılığı : ….." kısmına virgülden sonra 2 basamak (%.2f) olacak şekilde yaz.</a:t>
            </a:r>
            <a:endParaRPr lang="tr-TR" dirty="0"/>
          </a:p>
        </p:txBody>
      </p:sp>
    </p:spTree>
    <p:extLst>
      <p:ext uri="{BB962C8B-B14F-4D97-AF65-F5344CB8AC3E}">
        <p14:creationId xmlns:p14="http://schemas.microsoft.com/office/powerpoint/2010/main" val="310405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93AC361A-D566-45E5-BD2B-E660DB5CD6A1}"/>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798B0B39-52F2-4F05-9B19-06A8A33ADE01}"/>
              </a:ext>
            </a:extLst>
          </p:cNvPr>
          <p:cNvSpPr txBox="1"/>
          <p:nvPr/>
        </p:nvSpPr>
        <p:spPr>
          <a:xfrm>
            <a:off x="860322" y="5678129"/>
            <a:ext cx="10471355" cy="923330"/>
          </a:xfrm>
          <a:prstGeom prst="rect">
            <a:avLst/>
          </a:prstGeom>
          <a:noFill/>
        </p:spPr>
        <p:txBody>
          <a:bodyPr wrap="square" rtlCol="0">
            <a:spAutoFit/>
          </a:bodyPr>
          <a:lstStyle/>
          <a:p>
            <a:r>
              <a:rPr lang="tr-TR" dirty="0" err="1"/>
              <a:t>Bernoulli</a:t>
            </a:r>
            <a:r>
              <a:rPr lang="tr-TR" dirty="0"/>
              <a:t> </a:t>
            </a:r>
            <a:r>
              <a:rPr lang="tr-TR" dirty="0" err="1"/>
              <a:t>nin</a:t>
            </a:r>
            <a:r>
              <a:rPr lang="tr-TR" dirty="0"/>
              <a:t> "n" defa gerçekleştirilmiş versiyonudur. Deneyler bağımsız olmalı ve aynı koşullar altında gerçekleştirilmeleri gerekir. p başarı olasılığıdır.  ( formüldeki x aslında k değeridir. x başarılı olan deneme sayısıdır, n toplam deneme sayısıdır. )</a:t>
            </a:r>
          </a:p>
        </p:txBody>
      </p:sp>
    </p:spTree>
    <p:extLst>
      <p:ext uri="{BB962C8B-B14F-4D97-AF65-F5344CB8AC3E}">
        <p14:creationId xmlns:p14="http://schemas.microsoft.com/office/powerpoint/2010/main" val="26492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D54A454-A8E2-401E-A819-A1A85B0FA80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573AF6-BF16-4B79-9DFB-AA9A024BDA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AB528E6-5768-430D-B34A-B879B631881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0998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B66D132-70F2-4796-9528-119F004252F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68684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07B009E-76FD-4A06-84E3-7D4375E09D3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8803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5259E15-22CC-45C4-AA76-28B204A8D2D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60439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BD0892C-6753-40A6-B265-4BB77EF071B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8081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AFB62AA-02D0-429D-8A7E-228FCA196E0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1989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B92B29B-C922-4C4F-A115-2692D455C0A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82BBF89-A74B-48B3-89AD-A5BC5B4B2941}"/>
              </a:ext>
            </a:extLst>
          </p:cNvPr>
          <p:cNvSpPr txBox="1"/>
          <p:nvPr/>
        </p:nvSpPr>
        <p:spPr>
          <a:xfrm>
            <a:off x="393896" y="5050302"/>
            <a:ext cx="3024554" cy="923330"/>
          </a:xfrm>
          <a:prstGeom prst="rect">
            <a:avLst/>
          </a:prstGeom>
          <a:noFill/>
        </p:spPr>
        <p:txBody>
          <a:bodyPr wrap="square" rtlCol="0">
            <a:spAutoFit/>
          </a:bodyPr>
          <a:lstStyle/>
          <a:p>
            <a:r>
              <a:rPr lang="tr-TR" dirty="0" err="1"/>
              <a:t>landa</a:t>
            </a:r>
            <a:r>
              <a:rPr lang="tr-TR" dirty="0"/>
              <a:t> ( ƛ ) : Çalışmadan bulunacak veya daha önce hesaplanmış değer</a:t>
            </a:r>
          </a:p>
        </p:txBody>
      </p:sp>
      <p:sp>
        <p:nvSpPr>
          <p:cNvPr id="4" name="Metin kutusu 3">
            <a:extLst>
              <a:ext uri="{FF2B5EF4-FFF2-40B4-BE49-F238E27FC236}">
                <a16:creationId xmlns:a16="http://schemas.microsoft.com/office/drawing/2014/main" id="{FADCE659-A40B-49ED-9B3E-D3B21CEBADA8}"/>
              </a:ext>
            </a:extLst>
          </p:cNvPr>
          <p:cNvSpPr txBox="1"/>
          <p:nvPr/>
        </p:nvSpPr>
        <p:spPr>
          <a:xfrm>
            <a:off x="8773552" y="4937760"/>
            <a:ext cx="1842868" cy="923330"/>
          </a:xfrm>
          <a:prstGeom prst="rect">
            <a:avLst/>
          </a:prstGeom>
          <a:noFill/>
        </p:spPr>
        <p:txBody>
          <a:bodyPr wrap="square" rtlCol="0">
            <a:spAutoFit/>
          </a:bodyPr>
          <a:lstStyle/>
          <a:p>
            <a:r>
              <a:rPr lang="tr-TR" dirty="0"/>
              <a:t>ortalama ve </a:t>
            </a:r>
            <a:r>
              <a:rPr lang="tr-TR" dirty="0" err="1"/>
              <a:t>varyans</a:t>
            </a:r>
            <a:r>
              <a:rPr lang="tr-TR" dirty="0"/>
              <a:t> birbirine eşittir.</a:t>
            </a:r>
          </a:p>
        </p:txBody>
      </p:sp>
      <p:sp>
        <p:nvSpPr>
          <p:cNvPr id="5" name="Metin kutusu 4">
            <a:extLst>
              <a:ext uri="{FF2B5EF4-FFF2-40B4-BE49-F238E27FC236}">
                <a16:creationId xmlns:a16="http://schemas.microsoft.com/office/drawing/2014/main" id="{94813F68-CFF6-40FF-A68B-F00B786DA0E3}"/>
              </a:ext>
            </a:extLst>
          </p:cNvPr>
          <p:cNvSpPr txBox="1"/>
          <p:nvPr/>
        </p:nvSpPr>
        <p:spPr>
          <a:xfrm>
            <a:off x="829994" y="6045647"/>
            <a:ext cx="5727465" cy="369332"/>
          </a:xfrm>
          <a:prstGeom prst="rect">
            <a:avLst/>
          </a:prstGeom>
          <a:noFill/>
        </p:spPr>
        <p:txBody>
          <a:bodyPr wrap="none" rtlCol="0">
            <a:spAutoFit/>
          </a:bodyPr>
          <a:lstStyle/>
          <a:p>
            <a:r>
              <a:rPr lang="tr-TR" dirty="0" err="1"/>
              <a:t>landa</a:t>
            </a:r>
            <a:r>
              <a:rPr lang="tr-TR" dirty="0"/>
              <a:t> : beklenen </a:t>
            </a:r>
            <a:r>
              <a:rPr lang="tr-TR" dirty="0" err="1"/>
              <a:t>sonucuun</a:t>
            </a:r>
            <a:r>
              <a:rPr lang="tr-TR" dirty="0"/>
              <a:t> ortalama gerçekleşme sayısıdır. </a:t>
            </a:r>
          </a:p>
        </p:txBody>
      </p:sp>
      <p:sp>
        <p:nvSpPr>
          <p:cNvPr id="6" name="Metin kutusu 5">
            <a:extLst>
              <a:ext uri="{FF2B5EF4-FFF2-40B4-BE49-F238E27FC236}">
                <a16:creationId xmlns:a16="http://schemas.microsoft.com/office/drawing/2014/main" id="{8EBAA923-63C8-4390-8B12-5E6FF3128661}"/>
              </a:ext>
            </a:extLst>
          </p:cNvPr>
          <p:cNvSpPr txBox="1"/>
          <p:nvPr/>
        </p:nvSpPr>
        <p:spPr>
          <a:xfrm>
            <a:off x="6893169" y="3244333"/>
            <a:ext cx="4346126" cy="646331"/>
          </a:xfrm>
          <a:prstGeom prst="rect">
            <a:avLst/>
          </a:prstGeom>
          <a:noFill/>
        </p:spPr>
        <p:txBody>
          <a:bodyPr wrap="none" rtlCol="0">
            <a:spAutoFit/>
          </a:bodyPr>
          <a:lstStyle/>
          <a:p>
            <a:r>
              <a:rPr lang="tr-TR" dirty="0"/>
              <a:t>e : Matematikte bulunan bir sabittir.</a:t>
            </a:r>
          </a:p>
          <a:p>
            <a:r>
              <a:rPr lang="tr-TR" dirty="0"/>
              <a:t>x : İlgilendiğimiz olayın ortaya çıkma sayısıdır.</a:t>
            </a:r>
          </a:p>
        </p:txBody>
      </p:sp>
    </p:spTree>
    <p:extLst>
      <p:ext uri="{BB962C8B-B14F-4D97-AF65-F5344CB8AC3E}">
        <p14:creationId xmlns:p14="http://schemas.microsoft.com/office/powerpoint/2010/main" val="3728774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20DF05-797D-4925-8B3D-81187C8EF99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36586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C661A37-1945-4001-A3E7-D390505A280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8281751-7A54-467B-9512-04794B4B80C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5BD9DC8-EA18-4405-8DC6-C2B82427618D}"/>
              </a:ext>
            </a:extLst>
          </p:cNvPr>
          <p:cNvSpPr txBox="1"/>
          <p:nvPr/>
        </p:nvSpPr>
        <p:spPr>
          <a:xfrm>
            <a:off x="7152968" y="4262284"/>
            <a:ext cx="4395019" cy="1477328"/>
          </a:xfrm>
          <a:prstGeom prst="rect">
            <a:avLst/>
          </a:prstGeom>
          <a:noFill/>
        </p:spPr>
        <p:txBody>
          <a:bodyPr wrap="square" rtlCol="0">
            <a:spAutoFit/>
          </a:bodyPr>
          <a:lstStyle/>
          <a:p>
            <a:pPr marL="285750" indent="-285750">
              <a:buFontTx/>
              <a:buChar char="-"/>
            </a:pPr>
            <a:r>
              <a:rPr lang="tr-TR" dirty="0" err="1"/>
              <a:t>Olasılıksal</a:t>
            </a:r>
            <a:r>
              <a:rPr lang="tr-TR" dirty="0"/>
              <a:t> ( rastgele seçilen ) örneklem ( Üzerinde çalışacağımız örneklemlerin bu şekilde seçildiğini varsayacağız. )</a:t>
            </a:r>
          </a:p>
          <a:p>
            <a:pPr marL="285750" indent="-285750">
              <a:buFontTx/>
              <a:buChar char="-"/>
            </a:pPr>
            <a:endParaRPr lang="tr-TR" dirty="0"/>
          </a:p>
          <a:p>
            <a:pPr marL="285750" indent="-285750">
              <a:buFontTx/>
              <a:buChar char="-"/>
            </a:pPr>
            <a:r>
              <a:rPr lang="tr-TR" dirty="0" err="1"/>
              <a:t>Olasılıksal</a:t>
            </a:r>
            <a:r>
              <a:rPr lang="tr-TR" dirty="0"/>
              <a:t> olmayan örneklem</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CCC480D-6561-42D9-8B5E-05652DBA4B4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5575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5393CC3-F573-4F20-846C-31B7FE0959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06937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CEDEDFC-78EA-4042-B1A9-25B4A89D509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42173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454EBB6-7F00-4E53-8A99-6F3A6CB48C4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4682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0FE6E60-5A06-4135-9471-C5809E8926D2}"/>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667BDFBB-9437-4F25-BE33-7A2CD289AC5F}"/>
              </a:ext>
            </a:extLst>
          </p:cNvPr>
          <p:cNvSpPr txBox="1"/>
          <p:nvPr/>
        </p:nvSpPr>
        <p:spPr>
          <a:xfrm>
            <a:off x="1139483" y="829994"/>
            <a:ext cx="6973063" cy="1200329"/>
          </a:xfrm>
          <a:prstGeom prst="rect">
            <a:avLst/>
          </a:prstGeom>
          <a:noFill/>
        </p:spPr>
        <p:txBody>
          <a:bodyPr wrap="none" rtlCol="0">
            <a:spAutoFit/>
          </a:bodyPr>
          <a:lstStyle/>
          <a:p>
            <a:r>
              <a:rPr lang="tr-TR" dirty="0" err="1"/>
              <a:t>Binom</a:t>
            </a:r>
            <a:r>
              <a:rPr lang="tr-TR" dirty="0"/>
              <a:t> dağılımının özel bir halidir.</a:t>
            </a:r>
          </a:p>
          <a:p>
            <a:endParaRPr lang="tr-TR" dirty="0"/>
          </a:p>
          <a:p>
            <a:r>
              <a:rPr lang="tr-TR" dirty="0"/>
              <a:t>Bir olayın nadir olay olarak kabul edilmesi için n &gt; 50 ve n*p &lt; 5 olmalıdır.</a:t>
            </a:r>
          </a:p>
          <a:p>
            <a:endParaRPr lang="tr-TR" dirty="0"/>
          </a:p>
        </p:txBody>
      </p:sp>
    </p:spTree>
    <p:extLst>
      <p:ext uri="{BB962C8B-B14F-4D97-AF65-F5344CB8AC3E}">
        <p14:creationId xmlns:p14="http://schemas.microsoft.com/office/powerpoint/2010/main" val="1684534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33E10F2-2B8D-4E5D-872E-0C071A4CE97A}"/>
              </a:ext>
            </a:extLst>
          </p:cNvPr>
          <p:cNvPicPr>
            <a:picLocks noChangeAspect="1"/>
          </p:cNvPicPr>
          <p:nvPr/>
        </p:nvPicPr>
        <p:blipFill>
          <a:blip r:embed="rId2"/>
          <a:stretch>
            <a:fillRect/>
          </a:stretch>
        </p:blipFill>
        <p:spPr>
          <a:xfrm>
            <a:off x="-14068" y="1673"/>
            <a:ext cx="12192000" cy="6854653"/>
          </a:xfrm>
          <a:prstGeom prst="rect">
            <a:avLst/>
          </a:prstGeom>
        </p:spPr>
      </p:pic>
    </p:spTree>
    <p:extLst>
      <p:ext uri="{BB962C8B-B14F-4D97-AF65-F5344CB8AC3E}">
        <p14:creationId xmlns:p14="http://schemas.microsoft.com/office/powerpoint/2010/main" val="10449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E38D178-A8EF-4503-99C4-D79061B55B7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28548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467D67B-351B-42AF-A5A4-260E61BAE23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5B79BC6-B72E-4FDC-A781-AEDC7CC8357D}"/>
              </a:ext>
            </a:extLst>
          </p:cNvPr>
          <p:cNvSpPr txBox="1"/>
          <p:nvPr/>
        </p:nvSpPr>
        <p:spPr>
          <a:xfrm>
            <a:off x="2982351" y="1406769"/>
            <a:ext cx="4142224" cy="369332"/>
          </a:xfrm>
          <a:prstGeom prst="rect">
            <a:avLst/>
          </a:prstGeom>
          <a:noFill/>
        </p:spPr>
        <p:txBody>
          <a:bodyPr wrap="none" rtlCol="0">
            <a:spAutoFit/>
          </a:bodyPr>
          <a:lstStyle/>
          <a:p>
            <a:r>
              <a:rPr lang="tr-TR" dirty="0"/>
              <a:t>İlan sitesinde ilan girişleri gerçekleştiriliyor.</a:t>
            </a:r>
          </a:p>
        </p:txBody>
      </p:sp>
    </p:spTree>
    <p:extLst>
      <p:ext uri="{BB962C8B-B14F-4D97-AF65-F5344CB8AC3E}">
        <p14:creationId xmlns:p14="http://schemas.microsoft.com/office/powerpoint/2010/main" val="1775654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03F91D5-B475-4086-A4DC-6DCF1C9DB3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31225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6ADBA28-4F7D-4166-8E5A-DCE08482995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7867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7B884D7-BD93-41C3-8782-2AE8D9C3C57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A5F128F-B90A-4492-8B9F-9519CA62EDDD}"/>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4B27D49F-98FF-4244-A004-0B4186F455A0}"/>
              </a:ext>
            </a:extLst>
          </p:cNvPr>
          <p:cNvSpPr txBox="1"/>
          <p:nvPr/>
        </p:nvSpPr>
        <p:spPr>
          <a:xfrm>
            <a:off x="1378635" y="5120640"/>
            <a:ext cx="10255348" cy="1477328"/>
          </a:xfrm>
          <a:prstGeom prst="rect">
            <a:avLst/>
          </a:prstGeom>
          <a:noFill/>
        </p:spPr>
        <p:txBody>
          <a:bodyPr wrap="square" rtlCol="0">
            <a:spAutoFit/>
          </a:bodyPr>
          <a:lstStyle/>
          <a:p>
            <a:r>
              <a:rPr lang="tr-TR" dirty="0"/>
              <a:t>x : </a:t>
            </a:r>
            <a:r>
              <a:rPr lang="tr-TR" dirty="0" err="1"/>
              <a:t>rassal</a:t>
            </a:r>
            <a:r>
              <a:rPr lang="tr-TR" dirty="0"/>
              <a:t> değişkenin değerlerini ifade eder.</a:t>
            </a:r>
          </a:p>
          <a:p>
            <a:endParaRPr lang="tr-TR" dirty="0"/>
          </a:p>
          <a:p>
            <a:r>
              <a:rPr lang="tr-TR" dirty="0"/>
              <a:t>Normal dağılım fonksiyonunu sürekli değişken kavramı adı altında yani aralık anlamında bazı olasılık değerleri hesaplamak için kullandığımızda bunu bir integral işlemiyle gerçekleştirmiş oluruz. </a:t>
            </a:r>
            <a:r>
              <a:rPr lang="tr-TR" dirty="0" err="1"/>
              <a:t>Integral</a:t>
            </a:r>
            <a:r>
              <a:rPr lang="tr-TR" dirty="0"/>
              <a:t> ile alan hesabı işlemi yapılır.</a:t>
            </a:r>
          </a:p>
        </p:txBody>
      </p:sp>
    </p:spTree>
    <p:extLst>
      <p:ext uri="{BB962C8B-B14F-4D97-AF65-F5344CB8AC3E}">
        <p14:creationId xmlns:p14="http://schemas.microsoft.com/office/powerpoint/2010/main" val="3318882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7FAEE93-AC04-43F5-A332-7F96E9DC322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60727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C2D5CE1-9710-476C-9C5B-2F12885328D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98089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BF12F6-F406-4CD2-A7CA-1A122EC836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75541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3881650E-C982-4CF1-A106-83C27E292C5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72180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34C0125-A405-407E-9860-0FDEBF6B6D4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858845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C88DDDB-2F3A-440D-ABB6-A7756751A0B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F9A802B-4F8D-41AD-86D2-6435420350B0}"/>
              </a:ext>
            </a:extLst>
          </p:cNvPr>
          <p:cNvSpPr txBox="1"/>
          <p:nvPr/>
        </p:nvSpPr>
        <p:spPr>
          <a:xfrm>
            <a:off x="5148776" y="2011681"/>
            <a:ext cx="6246055" cy="3693319"/>
          </a:xfrm>
          <a:prstGeom prst="rect">
            <a:avLst/>
          </a:prstGeom>
          <a:noFill/>
        </p:spPr>
        <p:txBody>
          <a:bodyPr wrap="square" rtlCol="0">
            <a:spAutoFit/>
          </a:bodyPr>
          <a:lstStyle/>
          <a:p>
            <a:r>
              <a:rPr lang="tr-TR" b="1" dirty="0" err="1"/>
              <a:t>cdf</a:t>
            </a:r>
            <a:r>
              <a:rPr lang="tr-TR" b="1" dirty="0"/>
              <a:t> </a:t>
            </a:r>
            <a:r>
              <a:rPr lang="tr-TR" b="1" dirty="0">
                <a:sym typeface="Wingdings" panose="05000000000000000000" pitchFamily="2" charset="2"/>
              </a:rPr>
              <a:t> kümülatif yoğunluk fonksiyonu – </a:t>
            </a:r>
            <a:r>
              <a:rPr lang="tr-TR" b="1" dirty="0" err="1">
                <a:sym typeface="Wingdings" panose="05000000000000000000" pitchFamily="2" charset="2"/>
              </a:rPr>
              <a:t>cumulative</a:t>
            </a:r>
            <a:r>
              <a:rPr lang="tr-TR" b="1" dirty="0">
                <a:sym typeface="Wingdings" panose="05000000000000000000" pitchFamily="2" charset="2"/>
              </a:rPr>
              <a:t> </a:t>
            </a:r>
            <a:r>
              <a:rPr lang="tr-TR" b="1" dirty="0" err="1">
                <a:sym typeface="Wingdings" panose="05000000000000000000" pitchFamily="2" charset="2"/>
              </a:rPr>
              <a:t>density</a:t>
            </a:r>
            <a:r>
              <a:rPr lang="tr-TR" b="1" dirty="0">
                <a:sym typeface="Wingdings" panose="05000000000000000000" pitchFamily="2" charset="2"/>
              </a:rPr>
              <a:t> </a:t>
            </a:r>
            <a:r>
              <a:rPr lang="tr-TR" b="1" dirty="0" err="1">
                <a:sym typeface="Wingdings" panose="05000000000000000000" pitchFamily="2" charset="2"/>
              </a:rPr>
              <a:t>function</a:t>
            </a:r>
            <a:endParaRPr lang="tr-TR" b="1" dirty="0">
              <a:sym typeface="Wingdings" panose="05000000000000000000" pitchFamily="2" charset="2"/>
            </a:endParaRPr>
          </a:p>
          <a:p>
            <a:r>
              <a:rPr lang="tr-TR" dirty="0">
                <a:sym typeface="Wingdings" panose="05000000000000000000" pitchFamily="2" charset="2"/>
              </a:rPr>
              <a:t>90 dan büyük olan alan taranacak, bu kümülatif yoğunluk olarak değerlendiriliyor</a:t>
            </a:r>
          </a:p>
          <a:p>
            <a:r>
              <a:rPr lang="tr-TR" dirty="0">
                <a:sym typeface="Wingdings" panose="05000000000000000000" pitchFamily="2" charset="2"/>
              </a:rPr>
              <a:t>Birinci argüman hesaplanacak değer – 90</a:t>
            </a:r>
          </a:p>
          <a:p>
            <a:r>
              <a:rPr lang="tr-TR" dirty="0">
                <a:sym typeface="Wingdings" panose="05000000000000000000" pitchFamily="2" charset="2"/>
              </a:rPr>
              <a:t>İkinci argüman ortalama – 80</a:t>
            </a:r>
          </a:p>
          <a:p>
            <a:r>
              <a:rPr lang="tr-TR" dirty="0">
                <a:sym typeface="Wingdings" panose="05000000000000000000" pitchFamily="2" charset="2"/>
              </a:rPr>
              <a:t>Üçüncü argüman standart sapma – 5</a:t>
            </a:r>
          </a:p>
          <a:p>
            <a:endParaRPr lang="tr-TR" dirty="0">
              <a:sym typeface="Wingdings" panose="05000000000000000000" pitchFamily="2" charset="2"/>
            </a:endParaRPr>
          </a:p>
          <a:p>
            <a:r>
              <a:rPr lang="tr-TR" dirty="0">
                <a:sym typeface="Wingdings" panose="05000000000000000000" pitchFamily="2" charset="2"/>
              </a:rPr>
              <a:t>1 den çıkarmanın sebebi, sunumdaki normal eğri yapısı altında kalan alan 1 e eşittir. Bize ise belirli bir integral kısmı lazım. 90 dan fazla olması olasılığı ifadesini hesaplayabilmek için 1 den çıkarma işlemi gerçekleştirilmektedir. </a:t>
            </a:r>
          </a:p>
          <a:p>
            <a:endParaRPr lang="tr-TR" dirty="0"/>
          </a:p>
        </p:txBody>
      </p:sp>
    </p:spTree>
    <p:extLst>
      <p:ext uri="{BB962C8B-B14F-4D97-AF65-F5344CB8AC3E}">
        <p14:creationId xmlns:p14="http://schemas.microsoft.com/office/powerpoint/2010/main" val="114484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C573D6F-DA2E-45F6-8B6B-19C8CD5BDE6F}"/>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CEBF5BA-B9F8-493C-B15B-1AA9D0CEC14E}"/>
              </a:ext>
            </a:extLst>
          </p:cNvPr>
          <p:cNvSpPr txBox="1"/>
          <p:nvPr/>
        </p:nvSpPr>
        <p:spPr>
          <a:xfrm>
            <a:off x="5894363" y="3756074"/>
            <a:ext cx="5531001" cy="369332"/>
          </a:xfrm>
          <a:prstGeom prst="rect">
            <a:avLst/>
          </a:prstGeom>
          <a:noFill/>
        </p:spPr>
        <p:txBody>
          <a:bodyPr wrap="none" rtlCol="0">
            <a:spAutoFit/>
          </a:bodyPr>
          <a:lstStyle/>
          <a:p>
            <a:r>
              <a:rPr lang="tr-TR" dirty="0"/>
              <a:t>Bu hesaplamalar grafikteki taralı alanların hesaplamasıdır.</a:t>
            </a:r>
          </a:p>
        </p:txBody>
      </p:sp>
    </p:spTree>
    <p:extLst>
      <p:ext uri="{BB962C8B-B14F-4D97-AF65-F5344CB8AC3E}">
        <p14:creationId xmlns:p14="http://schemas.microsoft.com/office/powerpoint/2010/main" val="2405002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AC164EB-E8D5-49F2-8ABD-314A788585D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78324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3BF460E-2C30-4D88-8E50-7CA9DC7AC218}"/>
              </a:ext>
            </a:extLst>
          </p:cNvPr>
          <p:cNvPicPr>
            <a:picLocks noChangeAspect="1"/>
          </p:cNvPicPr>
          <p:nvPr/>
        </p:nvPicPr>
        <p:blipFill>
          <a:blip r:embed="rId2"/>
          <a:stretch>
            <a:fillRect/>
          </a:stretch>
        </p:blipFill>
        <p:spPr>
          <a:xfrm>
            <a:off x="0" y="1673"/>
            <a:ext cx="12192000" cy="6854653"/>
          </a:xfrm>
          <a:prstGeom prst="rect">
            <a:avLst/>
          </a:prstGeom>
        </p:spPr>
      </p:pic>
      <p:pic>
        <p:nvPicPr>
          <p:cNvPr id="5" name="Resim 4">
            <a:extLst>
              <a:ext uri="{FF2B5EF4-FFF2-40B4-BE49-F238E27FC236}">
                <a16:creationId xmlns:a16="http://schemas.microsoft.com/office/drawing/2014/main" id="{6827A3C1-A7A3-4B3B-BD54-9E9783608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614" y="113353"/>
            <a:ext cx="5589155" cy="1289805"/>
          </a:xfrm>
          <a:prstGeom prst="rect">
            <a:avLst/>
          </a:prstGeom>
        </p:spPr>
      </p:pic>
      <p:sp>
        <p:nvSpPr>
          <p:cNvPr id="6" name="Metin kutusu 5">
            <a:extLst>
              <a:ext uri="{FF2B5EF4-FFF2-40B4-BE49-F238E27FC236}">
                <a16:creationId xmlns:a16="http://schemas.microsoft.com/office/drawing/2014/main" id="{6B381B98-C615-4B9C-BB9F-C31ECE958056}"/>
              </a:ext>
            </a:extLst>
          </p:cNvPr>
          <p:cNvSpPr txBox="1"/>
          <p:nvPr/>
        </p:nvSpPr>
        <p:spPr>
          <a:xfrm>
            <a:off x="9017391" y="2110154"/>
            <a:ext cx="2700997" cy="3139321"/>
          </a:xfrm>
          <a:prstGeom prst="rect">
            <a:avLst/>
          </a:prstGeom>
          <a:noFill/>
        </p:spPr>
        <p:txBody>
          <a:bodyPr wrap="square" rtlCol="0">
            <a:spAutoFit/>
          </a:bodyPr>
          <a:lstStyle/>
          <a:p>
            <a:r>
              <a:rPr lang="tr-TR" dirty="0" err="1"/>
              <a:t>sigma</a:t>
            </a:r>
            <a:r>
              <a:rPr lang="tr-TR" dirty="0"/>
              <a:t> ( </a:t>
            </a:r>
            <a:r>
              <a:rPr lang="el-GR" dirty="0">
                <a:latin typeface="SimHei" panose="02010609060101010101" pitchFamily="49" charset="-122"/>
                <a:ea typeface="SimHei" panose="02010609060101010101" pitchFamily="49" charset="-122"/>
              </a:rPr>
              <a:t>σ</a:t>
            </a:r>
            <a:r>
              <a:rPr lang="tr-TR" dirty="0">
                <a:latin typeface="SimHei" panose="02010609060101010101" pitchFamily="49" charset="-122"/>
                <a:ea typeface="SimHei" panose="02010609060101010101" pitchFamily="49" charset="-122"/>
              </a:rPr>
              <a:t>)</a:t>
            </a:r>
            <a:r>
              <a:rPr lang="tr-TR" dirty="0"/>
              <a:t>: popülasyonun standart sapmasıdır</a:t>
            </a:r>
          </a:p>
          <a:p>
            <a:endParaRPr lang="tr-TR" dirty="0"/>
          </a:p>
          <a:p>
            <a:r>
              <a:rPr lang="tr-TR" dirty="0"/>
              <a:t>s: örneklemin standart sapmasıdır.</a:t>
            </a:r>
          </a:p>
          <a:p>
            <a:endParaRPr lang="tr-TR" dirty="0"/>
          </a:p>
          <a:p>
            <a:r>
              <a:rPr lang="tr-TR" dirty="0"/>
              <a:t>mü ( µ ) : popülasyonun </a:t>
            </a:r>
            <a:r>
              <a:rPr lang="tr-TR" dirty="0" err="1"/>
              <a:t>ortalamsıdır</a:t>
            </a:r>
            <a:r>
              <a:rPr lang="tr-TR" dirty="0"/>
              <a:t>.</a:t>
            </a:r>
          </a:p>
          <a:p>
            <a:endParaRPr lang="tr-TR" dirty="0"/>
          </a:p>
          <a:p>
            <a:r>
              <a:rPr lang="tr-TR" dirty="0"/>
              <a:t>x ( üstü çizgi ): örneklemin ortalamasıdır</a:t>
            </a:r>
          </a:p>
        </p:txBody>
      </p:sp>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48C3C5E-897B-486E-9D28-9D449FB6DD5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026209FF-749B-49B0-A4B0-33EFA5CD25F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0305E11-9BAD-4A4C-AF77-1DDCBD0C2C74}"/>
              </a:ext>
            </a:extLst>
          </p:cNvPr>
          <p:cNvSpPr txBox="1"/>
          <p:nvPr/>
        </p:nvSpPr>
        <p:spPr>
          <a:xfrm>
            <a:off x="7005711" y="3429000"/>
            <a:ext cx="4740812" cy="646331"/>
          </a:xfrm>
          <a:prstGeom prst="rect">
            <a:avLst/>
          </a:prstGeom>
          <a:noFill/>
        </p:spPr>
        <p:txBody>
          <a:bodyPr wrap="square" rtlCol="0">
            <a:spAutoFit/>
          </a:bodyPr>
          <a:lstStyle/>
          <a:p>
            <a:r>
              <a:rPr lang="tr-TR" dirty="0"/>
              <a:t>Bir ilçedeki 10.000 kişinin yaşlarının otomatik oluşturulması ( elimizde gerçek veri de olabilir. )</a:t>
            </a:r>
          </a:p>
        </p:txBody>
      </p:sp>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1214</Words>
  <Application>Microsoft Office PowerPoint</Application>
  <PresentationFormat>Geniş ekran</PresentationFormat>
  <Paragraphs>104</Paragraphs>
  <Slides>68</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68</vt:i4>
      </vt:variant>
    </vt:vector>
  </HeadingPairs>
  <TitlesOfParts>
    <vt:vector size="73" baseType="lpstr">
      <vt:lpstr>SimHei</vt:lpstr>
      <vt:lpstr>Arial</vt:lpstr>
      <vt:lpstr>Calibri</vt:lpstr>
      <vt:lpstr>Calibri Light</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71</cp:revision>
  <dcterms:created xsi:type="dcterms:W3CDTF">2020-08-31T17:42:26Z</dcterms:created>
  <dcterms:modified xsi:type="dcterms:W3CDTF">2020-10-03T18:59:03Z</dcterms:modified>
</cp:coreProperties>
</file>